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63" r:id="rId6"/>
    <p:sldId id="260" r:id="rId7"/>
    <p:sldId id="259" r:id="rId8"/>
    <p:sldId id="261" r:id="rId9"/>
    <p:sldId id="264" r:id="rId10"/>
  </p:sldIdLst>
  <p:sldSz cx="9144000" cy="6858000" type="screen4x3"/>
  <p:notesSz cx="6858000" cy="9947275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B600-6F11-4070-A270-FF80CAE93E92}" type="datetimeFigureOut">
              <a:rPr lang="es-DO" smtClean="0"/>
              <a:t>20/1/16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40C9-3E1A-42BF-A8C9-5C6A41CB903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0832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B600-6F11-4070-A270-FF80CAE93E92}" type="datetimeFigureOut">
              <a:rPr lang="es-DO" smtClean="0"/>
              <a:t>20/1/16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40C9-3E1A-42BF-A8C9-5C6A41CB903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6942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B600-6F11-4070-A270-FF80CAE93E92}" type="datetimeFigureOut">
              <a:rPr lang="es-DO" smtClean="0"/>
              <a:t>20/1/16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40C9-3E1A-42BF-A8C9-5C6A41CB903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59270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B600-6F11-4070-A270-FF80CAE93E92}" type="datetimeFigureOut">
              <a:rPr lang="es-DO" smtClean="0"/>
              <a:t>20/1/16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40C9-3E1A-42BF-A8C9-5C6A41CB903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5082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B600-6F11-4070-A270-FF80CAE93E92}" type="datetimeFigureOut">
              <a:rPr lang="es-DO" smtClean="0"/>
              <a:t>20/1/16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40C9-3E1A-42BF-A8C9-5C6A41CB903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4385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B600-6F11-4070-A270-FF80CAE93E92}" type="datetimeFigureOut">
              <a:rPr lang="es-DO" smtClean="0"/>
              <a:t>20/1/16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40C9-3E1A-42BF-A8C9-5C6A41CB903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9329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B600-6F11-4070-A270-FF80CAE93E92}" type="datetimeFigureOut">
              <a:rPr lang="es-DO" smtClean="0"/>
              <a:t>20/1/16</a:t>
            </a:fld>
            <a:endParaRPr lang="es-D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40C9-3E1A-42BF-A8C9-5C6A41CB903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7824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B600-6F11-4070-A270-FF80CAE93E92}" type="datetimeFigureOut">
              <a:rPr lang="es-DO" smtClean="0"/>
              <a:t>20/1/16</a:t>
            </a:fld>
            <a:endParaRPr lang="es-D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40C9-3E1A-42BF-A8C9-5C6A41CB903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70784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B600-6F11-4070-A270-FF80CAE93E92}" type="datetimeFigureOut">
              <a:rPr lang="es-DO" smtClean="0"/>
              <a:t>20/1/16</a:t>
            </a:fld>
            <a:endParaRPr lang="es-D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40C9-3E1A-42BF-A8C9-5C6A41CB903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90363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B600-6F11-4070-A270-FF80CAE93E92}" type="datetimeFigureOut">
              <a:rPr lang="es-DO" smtClean="0"/>
              <a:t>20/1/16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40C9-3E1A-42BF-A8C9-5C6A41CB903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11605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B600-6F11-4070-A270-FF80CAE93E92}" type="datetimeFigureOut">
              <a:rPr lang="es-DO" smtClean="0"/>
              <a:t>20/1/16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40C9-3E1A-42BF-A8C9-5C6A41CB903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14766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8B600-6F11-4070-A270-FF80CAE93E92}" type="datetimeFigureOut">
              <a:rPr lang="es-DO" smtClean="0"/>
              <a:t>20/1/16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240C9-3E1A-42BF-A8C9-5C6A41CB903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98874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26567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s-DO" b="1" dirty="0" smtClean="0">
                <a:solidFill>
                  <a:schemeClr val="bg1"/>
                </a:solidFill>
              </a:rPr>
              <a:t>EXIGE TU GARNTÍA.</a:t>
            </a:r>
            <a:br>
              <a:rPr lang="es-DO" b="1" dirty="0" smtClean="0">
                <a:solidFill>
                  <a:schemeClr val="bg1"/>
                </a:solidFill>
              </a:rPr>
            </a:br>
            <a:r>
              <a:rPr lang="es-DO" b="1" dirty="0" smtClean="0">
                <a:solidFill>
                  <a:schemeClr val="bg1"/>
                </a:solidFill>
              </a:rPr>
              <a:t>Asegura tu inversión</a:t>
            </a:r>
            <a:endParaRPr lang="es-DO" sz="2800" b="1" dirty="0">
              <a:solidFill>
                <a:schemeClr val="bg1"/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5800" y="5934348"/>
            <a:ext cx="7772400" cy="73501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DO" sz="1600" b="1" dirty="0">
                <a:solidFill>
                  <a:schemeClr val="bg1"/>
                </a:solidFill>
              </a:rPr>
              <a:t>Ley General </a:t>
            </a:r>
            <a:r>
              <a:rPr lang="es-ES_tradnl" altLang="es-DO" sz="1600" b="1" dirty="0" smtClean="0">
                <a:solidFill>
                  <a:schemeClr val="bg1"/>
                </a:solidFill>
              </a:rPr>
              <a:t>de </a:t>
            </a:r>
            <a:r>
              <a:rPr lang="es-ES_tradnl" altLang="es-DO" sz="1600" b="1" dirty="0">
                <a:solidFill>
                  <a:schemeClr val="bg1"/>
                </a:solidFill>
              </a:rPr>
              <a:t>Protección de los Derechos del Consumidor o Usuario,</a:t>
            </a:r>
          </a:p>
          <a:p>
            <a:r>
              <a:rPr lang="es-ES_tradnl" altLang="es-DO" sz="1600" b="1" dirty="0">
                <a:solidFill>
                  <a:schemeClr val="bg1"/>
                </a:solidFill>
              </a:rPr>
              <a:t>No. 358-05</a:t>
            </a: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75233"/>
            <a:ext cx="2016224" cy="1353440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244" y="4013129"/>
            <a:ext cx="1979076" cy="1244790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3835949"/>
            <a:ext cx="1403720" cy="1461145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031772"/>
            <a:ext cx="1852712" cy="1042812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785" y="4013129"/>
            <a:ext cx="1714159" cy="1283965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16" y="4164568"/>
            <a:ext cx="803906" cy="803906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588" y="3644109"/>
            <a:ext cx="1844824" cy="18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70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490662"/>
            <a:ext cx="6359604" cy="490066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s-DO" sz="2800" b="1" dirty="0" smtClean="0">
                <a:solidFill>
                  <a:schemeClr val="bg1"/>
                </a:solidFill>
              </a:rPr>
              <a:t>Derechos de los Consumidores</a:t>
            </a:r>
            <a:endParaRPr lang="es-DO" sz="2800" b="1" dirty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-5072" y="1340768"/>
            <a:ext cx="699120" cy="510778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 smtClean="0">
                <a:solidFill>
                  <a:schemeClr val="bg1"/>
                </a:solidFill>
              </a:rPr>
              <a:t>1</a:t>
            </a:r>
            <a:endParaRPr lang="es-DO" sz="2400" b="1" dirty="0">
              <a:solidFill>
                <a:schemeClr val="bg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988" y="2708920"/>
            <a:ext cx="699120" cy="510778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 smtClean="0">
                <a:solidFill>
                  <a:schemeClr val="bg1"/>
                </a:solidFill>
              </a:rPr>
              <a:t>2</a:t>
            </a:r>
            <a:endParaRPr lang="es-DO" sz="2400" b="1" dirty="0">
              <a:solidFill>
                <a:schemeClr val="bg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-5072" y="3645024"/>
            <a:ext cx="699120" cy="510778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 smtClean="0">
                <a:solidFill>
                  <a:schemeClr val="bg1"/>
                </a:solidFill>
              </a:rPr>
              <a:t>3</a:t>
            </a:r>
            <a:endParaRPr lang="es-DO" sz="2400" b="1" dirty="0">
              <a:solidFill>
                <a:schemeClr val="bg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355976" y="1340768"/>
            <a:ext cx="699120" cy="510778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 smtClean="0">
                <a:solidFill>
                  <a:schemeClr val="bg1"/>
                </a:solidFill>
              </a:rPr>
              <a:t>5</a:t>
            </a:r>
            <a:endParaRPr lang="es-DO" sz="2400" b="1" dirty="0">
              <a:solidFill>
                <a:schemeClr val="bg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-36512" y="5085184"/>
            <a:ext cx="699120" cy="510778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 smtClean="0">
                <a:solidFill>
                  <a:schemeClr val="bg1"/>
                </a:solidFill>
              </a:rPr>
              <a:t>4</a:t>
            </a:r>
            <a:endParaRPr lang="es-DO" sz="2400" b="1" dirty="0">
              <a:solidFill>
                <a:schemeClr val="bg1"/>
              </a:solidFill>
            </a:endParaRPr>
          </a:p>
        </p:txBody>
      </p:sp>
      <p:sp>
        <p:nvSpPr>
          <p:cNvPr id="7" name="6 Redondear rectángulo de esquina diagonal"/>
          <p:cNvSpPr/>
          <p:nvPr/>
        </p:nvSpPr>
        <p:spPr>
          <a:xfrm>
            <a:off x="690300" y="1196752"/>
            <a:ext cx="3168352" cy="817245"/>
          </a:xfrm>
          <a:prstGeom prst="round2Diag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altLang="es-DO" sz="1400" i="1" dirty="0"/>
              <a:t>La protección a la vida, la salud y seguridad física en el consumo o uso de bienes y servicios.</a:t>
            </a:r>
          </a:p>
        </p:txBody>
      </p:sp>
      <p:sp>
        <p:nvSpPr>
          <p:cNvPr id="8" name="7 Redondear rectángulo de esquina diagonal"/>
          <p:cNvSpPr/>
          <p:nvPr/>
        </p:nvSpPr>
        <p:spPr>
          <a:xfrm>
            <a:off x="649355" y="4869160"/>
            <a:ext cx="3456384" cy="1055608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altLang="es-DO" sz="1400" i="1" dirty="0"/>
              <a:t>La protección de sus intereses económicos mediante un trato equitativo y no discriminatorio o abusivo por parte de los proveedores de bienes y servicios. </a:t>
            </a:r>
          </a:p>
        </p:txBody>
      </p:sp>
      <p:sp>
        <p:nvSpPr>
          <p:cNvPr id="9" name="8 Redondear rectángulo de esquina diagonal"/>
          <p:cNvSpPr/>
          <p:nvPr/>
        </p:nvSpPr>
        <p:spPr>
          <a:xfrm>
            <a:off x="711869" y="2564904"/>
            <a:ext cx="3168352" cy="817245"/>
          </a:xfrm>
          <a:prstGeom prst="round2Diag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altLang="es-DO" sz="1400" i="1" dirty="0"/>
              <a:t>La educación para el consumo o uso de bienes y servicios (qué consumir, cómo consumirlo y cuándo)</a:t>
            </a:r>
          </a:p>
        </p:txBody>
      </p:sp>
      <p:sp>
        <p:nvSpPr>
          <p:cNvPr id="10" name="9 Redondear rectángulo de esquina diagonal"/>
          <p:cNvSpPr/>
          <p:nvPr/>
        </p:nvSpPr>
        <p:spPr>
          <a:xfrm>
            <a:off x="694048" y="3645024"/>
            <a:ext cx="3168352" cy="1055608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altLang="es-DO" sz="1400" i="1" dirty="0"/>
              <a:t>Recibir de los proveedores, por cualquier medio, una  información veraz, clara, oportuna y escrita en idioma español.</a:t>
            </a:r>
          </a:p>
        </p:txBody>
      </p:sp>
      <p:sp>
        <p:nvSpPr>
          <p:cNvPr id="12" name="11 Redondear rectángulo de esquina diagonal"/>
          <p:cNvSpPr/>
          <p:nvPr/>
        </p:nvSpPr>
        <p:spPr>
          <a:xfrm>
            <a:off x="5055096" y="1124744"/>
            <a:ext cx="3693368" cy="1293971"/>
          </a:xfrm>
          <a:prstGeom prst="round2Diag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altLang="es-DO" sz="1400" i="1" dirty="0"/>
              <a:t>La reparación oportuna y en condiciones técnicas adecuadas, de los daños y perjuicios sufridos por el consumidor, siempre y cuando el riesgo o daño no haya sido previamente informado por el proveedor.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4355976" y="2636912"/>
            <a:ext cx="699120" cy="510778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4" name="13 Redondear rectángulo de esquina diagonal"/>
          <p:cNvSpPr/>
          <p:nvPr/>
        </p:nvSpPr>
        <p:spPr>
          <a:xfrm>
            <a:off x="5055096" y="2564904"/>
            <a:ext cx="3621360" cy="578882"/>
          </a:xfrm>
          <a:prstGeom prst="round2Diag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altLang="es-DO" sz="1400" i="1" dirty="0"/>
              <a:t>Asociarse  y constituir agrupaciones de consumidores y usuarios de bienes y servicios.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4402048" y="3645024"/>
            <a:ext cx="699120" cy="510778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 smtClean="0">
                <a:solidFill>
                  <a:schemeClr val="bg1"/>
                </a:solidFill>
              </a:rPr>
              <a:t>7</a:t>
            </a:r>
            <a:endParaRPr lang="es-DO" sz="2400" b="1" dirty="0">
              <a:solidFill>
                <a:schemeClr val="bg1"/>
              </a:solidFill>
            </a:endParaRPr>
          </a:p>
        </p:txBody>
      </p:sp>
      <p:sp>
        <p:nvSpPr>
          <p:cNvPr id="21" name="20 Redondear rectángulo de esquina diagonal"/>
          <p:cNvSpPr/>
          <p:nvPr/>
        </p:nvSpPr>
        <p:spPr>
          <a:xfrm>
            <a:off x="5101168" y="3573016"/>
            <a:ext cx="3431272" cy="1055608"/>
          </a:xfrm>
          <a:prstGeom prst="round2Diag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altLang="es-DO" sz="1400" i="1" dirty="0"/>
              <a:t>Acceder a los órganos jurisdiccionales correspondientes para la protección de sus derechos y legítimos intereses, mediante procedimiento breve y gratuito.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4448944" y="5013176"/>
            <a:ext cx="699120" cy="510778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 smtClean="0">
                <a:solidFill>
                  <a:schemeClr val="bg1"/>
                </a:solidFill>
              </a:rPr>
              <a:t>8</a:t>
            </a:r>
            <a:endParaRPr lang="es-DO" sz="2400" b="1" dirty="0">
              <a:solidFill>
                <a:schemeClr val="bg1"/>
              </a:solidFill>
            </a:endParaRPr>
          </a:p>
        </p:txBody>
      </p:sp>
      <p:sp>
        <p:nvSpPr>
          <p:cNvPr id="23" name="22 Redondear rectángulo de esquina diagonal"/>
          <p:cNvSpPr/>
          <p:nvPr/>
        </p:nvSpPr>
        <p:spPr>
          <a:xfrm>
            <a:off x="5148064" y="4797152"/>
            <a:ext cx="3431272" cy="1055608"/>
          </a:xfrm>
          <a:prstGeom prst="round2Diag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altLang="es-DO" sz="1400" i="1" dirty="0"/>
              <a:t>Acceder a una variedad de productos o servicios que le permitan su libre elección, y seleccionar al proveedor que a su criterio le convenga.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2216696" y="6093296"/>
            <a:ext cx="699120" cy="510778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5" name="24 Redondear rectángulo de esquina diagonal"/>
          <p:cNvSpPr/>
          <p:nvPr/>
        </p:nvSpPr>
        <p:spPr>
          <a:xfrm>
            <a:off x="2894856" y="6040755"/>
            <a:ext cx="3621360" cy="817245"/>
          </a:xfrm>
          <a:prstGeom prst="round2Diag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altLang="es-DO" sz="1400" i="1" dirty="0"/>
              <a:t>Vivir y trabajar en un medio ambiente digno y sano que no afecte su bienestar ni le sea peligroso.</a:t>
            </a:r>
          </a:p>
        </p:txBody>
      </p:sp>
      <p:pic>
        <p:nvPicPr>
          <p:cNvPr id="27" name="2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-27384"/>
            <a:ext cx="1139181" cy="76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82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38374" y="844962"/>
            <a:ext cx="6057962" cy="504056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s-DO" sz="2800" b="1" dirty="0" smtClean="0">
                <a:solidFill>
                  <a:schemeClr val="bg1"/>
                </a:solidFill>
              </a:rPr>
              <a:t>¿Qué es la Garantía?</a:t>
            </a:r>
            <a:endParaRPr lang="es-DO" sz="2800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75656" y="1565042"/>
            <a:ext cx="6192688" cy="143191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DO" sz="1800" dirty="0"/>
              <a:t>Es del documento que expresa el compromiso del proveedor de responder oportunamente ante los vicios, defectos o inconvenientes que pueda presentar un bien duradero nuevo o un servicio, adquirido por el consumidor</a:t>
            </a:r>
            <a:r>
              <a:rPr lang="es-DO" sz="1800" dirty="0" smtClean="0"/>
              <a:t>.</a:t>
            </a:r>
            <a:endParaRPr lang="es-ES" sz="18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85150" y="5949280"/>
            <a:ext cx="8229600" cy="40523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DO" sz="2000" b="1" dirty="0" smtClean="0">
                <a:solidFill>
                  <a:schemeClr val="bg1"/>
                </a:solidFill>
              </a:rPr>
              <a:t>La Garantía debe ser por escrito y en idioma español</a:t>
            </a:r>
            <a:endParaRPr lang="es-DO" sz="2000" b="1" dirty="0">
              <a:solidFill>
                <a:schemeClr val="bg1"/>
              </a:solidFill>
            </a:endParaRP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-27384"/>
            <a:ext cx="1139181" cy="764703"/>
          </a:xfrm>
          <a:prstGeom prst="rect">
            <a:avLst/>
          </a:prstGeom>
        </p:spPr>
      </p:pic>
      <p:pic>
        <p:nvPicPr>
          <p:cNvPr id="1026" name="Picture 2" descr="C:\Users\yuly.mercede@proconsumidor.local\Pictures\garant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574" y="2708920"/>
            <a:ext cx="4926459" cy="228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2 Marcador de contenido"/>
          <p:cNvSpPr txBox="1">
            <a:spLocks/>
          </p:cNvSpPr>
          <p:nvPr/>
        </p:nvSpPr>
        <p:spPr>
          <a:xfrm>
            <a:off x="1475656" y="4733394"/>
            <a:ext cx="6192688" cy="9998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DO" sz="1800" dirty="0" smtClean="0"/>
              <a:t>El consumidor tiene derecho a un adecuado servicio técnico y a la provisión de repuestos durante un período de tiempo determinado.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328872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dondear rectángulo de esquina diagonal"/>
          <p:cNvSpPr/>
          <p:nvPr/>
        </p:nvSpPr>
        <p:spPr>
          <a:xfrm>
            <a:off x="588070" y="1340768"/>
            <a:ext cx="5856138" cy="4188381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317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i="1" dirty="0" smtClean="0"/>
              <a:t>Nombre del Proveedor o vendedor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i="1" dirty="0" smtClean="0"/>
              <a:t>Nombre del titular, es decir, el comprador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i="1" dirty="0" smtClean="0"/>
              <a:t>Descripción del producto y sus características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i="1" dirty="0" smtClean="0"/>
              <a:t>Duración de la Garantía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i="1" dirty="0" smtClean="0"/>
              <a:t>Condiciones de reparación, en caso necesario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i="1" dirty="0" smtClean="0"/>
              <a:t>Lugar donde se realizará la reparación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i="1" dirty="0" smtClean="0"/>
              <a:t>Indicar quién asume el costo por traslado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i="1" dirty="0" smtClean="0"/>
              <a:t>Indicar cómo transferir la Garantía</a:t>
            </a:r>
            <a:endParaRPr lang="es-ES" sz="1600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8070" y="836712"/>
            <a:ext cx="5712122" cy="40523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DO" sz="2000" b="1" dirty="0" smtClean="0">
                <a:solidFill>
                  <a:schemeClr val="bg1"/>
                </a:solidFill>
              </a:rPr>
              <a:t>¿Qué debe contener el documento de la Garantía?</a:t>
            </a:r>
            <a:endParaRPr lang="es-DO" sz="2000" b="1" dirty="0">
              <a:solidFill>
                <a:schemeClr val="bg1"/>
              </a:solidFill>
            </a:endParaRP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-27384"/>
            <a:ext cx="1139181" cy="764703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852936"/>
            <a:ext cx="3577580" cy="238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56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971600" y="1556792"/>
            <a:ext cx="3960440" cy="4151769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317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i="1" dirty="0" smtClean="0"/>
              <a:t>Exigir la factura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i="1" dirty="0" smtClean="0"/>
              <a:t>Procurar el documento de Garantía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i="1" dirty="0" smtClean="0"/>
              <a:t>Leer la Garantía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i="1" dirty="0" smtClean="0"/>
              <a:t>Guardar la factura y la Garantía hasta que termine el plazo de vigencia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i="1" dirty="0" smtClean="0"/>
              <a:t>Verificar que el bien funcione adecuadamente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i="1" dirty="0"/>
              <a:t>Preguntar el </a:t>
            </a:r>
            <a:r>
              <a:rPr lang="es-ES" sz="1600" i="1" dirty="0" smtClean="0"/>
              <a:t>procedimiento en caso de reclamo de Garantía</a:t>
            </a:r>
            <a:endParaRPr lang="es-ES" sz="1600" i="1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71600" y="1052736"/>
            <a:ext cx="4896544" cy="40523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DO" sz="2000" b="1" dirty="0" smtClean="0">
                <a:solidFill>
                  <a:schemeClr val="bg1"/>
                </a:solidFill>
              </a:rPr>
              <a:t>¿Qué debe hacer el consumidor?</a:t>
            </a:r>
            <a:endParaRPr lang="es-DO" sz="2000" b="1" dirty="0">
              <a:solidFill>
                <a:schemeClr val="bg1"/>
              </a:solidFill>
            </a:endParaRP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-27384"/>
            <a:ext cx="1139181" cy="764703"/>
          </a:xfrm>
          <a:prstGeom prst="rect">
            <a:avLst/>
          </a:prstGeom>
        </p:spPr>
      </p:pic>
      <p:sp>
        <p:nvSpPr>
          <p:cNvPr id="12" name="1 Título"/>
          <p:cNvSpPr txBox="1">
            <a:spLocks/>
          </p:cNvSpPr>
          <p:nvPr/>
        </p:nvSpPr>
        <p:spPr>
          <a:xfrm>
            <a:off x="0" y="6237312"/>
            <a:ext cx="9144000" cy="50405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b="1" cap="small" dirty="0">
                <a:solidFill>
                  <a:schemeClr val="bg1"/>
                </a:solidFill>
              </a:rPr>
              <a:t>Evite manipular o intentar reparar el bien defectuoso</a:t>
            </a:r>
            <a:endParaRPr lang="es-DO" sz="1800" cap="small" dirty="0">
              <a:solidFill>
                <a:schemeClr val="bg1"/>
              </a:solidFill>
            </a:endParaRPr>
          </a:p>
          <a:p>
            <a:r>
              <a:rPr lang="es-ES" sz="1800" b="1" cap="small" dirty="0">
                <a:solidFill>
                  <a:schemeClr val="bg1"/>
                </a:solidFill>
              </a:rPr>
              <a:t>Podría perder la </a:t>
            </a:r>
            <a:r>
              <a:rPr lang="es-ES" sz="1800" b="1" cap="small" dirty="0" smtClean="0">
                <a:solidFill>
                  <a:schemeClr val="bg1"/>
                </a:solidFill>
              </a:rPr>
              <a:t>Garantía</a:t>
            </a:r>
            <a:endParaRPr lang="es-DO" sz="1800" cap="small" dirty="0">
              <a:solidFill>
                <a:schemeClr val="bg1"/>
              </a:solidFill>
            </a:endParaRP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564904"/>
            <a:ext cx="4377480" cy="292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44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17021" y="3226045"/>
            <a:ext cx="4126979" cy="250698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836712"/>
            <a:ext cx="5508104" cy="504056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s-DO" sz="2400" b="1" dirty="0" smtClean="0">
                <a:solidFill>
                  <a:schemeClr val="bg1"/>
                </a:solidFill>
              </a:rPr>
              <a:t>¿Cómo reclamar la Garantía?</a:t>
            </a:r>
            <a:endParaRPr lang="es-DO" sz="2400" b="1" dirty="0">
              <a:solidFill>
                <a:schemeClr val="bg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59394" y="1607889"/>
            <a:ext cx="8705094" cy="3693319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softEdge rad="317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i="1" dirty="0" smtClean="0"/>
              <a:t>Presentarse ante el proveedor en el lugar especificado en la Garantía, llevando la factura, el documento de Garantía, identificación del comprador, el bien defectuoso (si es de fácil traslado) y cualquier otro documento de prueba.</a:t>
            </a:r>
          </a:p>
          <a:p>
            <a:pPr marL="342900" indent="-342900">
              <a:buFont typeface="+mj-lt"/>
              <a:buAutoNum type="arabicPeriod"/>
            </a:pPr>
            <a:endParaRPr lang="es-ES" i="1" dirty="0" smtClean="0"/>
          </a:p>
          <a:p>
            <a:pPr marL="342900" indent="-342900">
              <a:buFont typeface="+mj-lt"/>
              <a:buAutoNum type="arabicPeriod"/>
            </a:pPr>
            <a:r>
              <a:rPr lang="es-ES" i="1" dirty="0" smtClean="0"/>
              <a:t>Especificar detalladamente el motivo del reclamo.</a:t>
            </a:r>
          </a:p>
          <a:p>
            <a:pPr marL="342900" indent="-342900">
              <a:buFont typeface="+mj-lt"/>
              <a:buAutoNum type="arabicPeriod"/>
            </a:pPr>
            <a:endParaRPr lang="es-ES" i="1" dirty="0" smtClean="0"/>
          </a:p>
          <a:p>
            <a:pPr marL="342900" indent="-342900">
              <a:buFont typeface="+mj-lt"/>
              <a:buAutoNum type="arabicPeriod"/>
            </a:pPr>
            <a:r>
              <a:rPr lang="es-ES" i="1" dirty="0" smtClean="0"/>
              <a:t>Si no recibe una respuesta satisfactoria, solicitar el Libro de Reclamaciones y escribir ahí el reclamo. Debe llevarse la hoja blanca original del Libro, firmada por el representante del establecimiento.</a:t>
            </a:r>
          </a:p>
          <a:p>
            <a:pPr marL="342900" indent="-342900">
              <a:buFont typeface="+mj-lt"/>
              <a:buAutoNum type="arabicPeriod"/>
            </a:pPr>
            <a:endParaRPr lang="es-ES" i="1" dirty="0" smtClean="0"/>
          </a:p>
          <a:p>
            <a:pPr marL="342900" indent="-342900">
              <a:buFont typeface="+mj-lt"/>
              <a:buAutoNum type="arabicPeriod"/>
            </a:pPr>
            <a:r>
              <a:rPr lang="es-ES" i="1" dirty="0" smtClean="0"/>
              <a:t>Si el establecimiento no cumple con el plazo indicado o en la forma adecuada, dirigirse a ProConsumidor con los mismos documentos, incluyendo la hoja del Libro de Reclamaciones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0" y="5949280"/>
            <a:ext cx="9144000" cy="57606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DO" sz="1800" b="1" cap="small" dirty="0" smtClean="0">
                <a:solidFill>
                  <a:schemeClr val="bg1"/>
                </a:solidFill>
              </a:rPr>
              <a:t>Tienes derecho a reparaciones y repuestos sin costo alguno </a:t>
            </a:r>
          </a:p>
          <a:p>
            <a:r>
              <a:rPr lang="es-DO" sz="1800" b="1" cap="small" dirty="0" smtClean="0">
                <a:solidFill>
                  <a:schemeClr val="bg1"/>
                </a:solidFill>
              </a:rPr>
              <a:t>mientras dure la Garantía del producto </a:t>
            </a:r>
            <a:endParaRPr lang="es-DO" sz="1800" b="1" cap="small" dirty="0">
              <a:solidFill>
                <a:schemeClr val="bg1"/>
              </a:solidFill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-27384"/>
            <a:ext cx="1139181" cy="76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12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39308"/>
            <a:ext cx="8219256" cy="634082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es-DO" sz="3200" b="1" dirty="0" smtClean="0">
                <a:solidFill>
                  <a:schemeClr val="bg1"/>
                </a:solidFill>
              </a:rPr>
              <a:t>¿Qué esperar si el bien no puede ser reparado?</a:t>
            </a:r>
            <a:endParaRPr lang="es-DO" sz="3200" b="1" dirty="0">
              <a:solidFill>
                <a:schemeClr val="bg1"/>
              </a:solidFill>
            </a:endParaRPr>
          </a:p>
        </p:txBody>
      </p:sp>
      <p:sp>
        <p:nvSpPr>
          <p:cNvPr id="11" name="10 Redondear rectángulo de esquina diagonal"/>
          <p:cNvSpPr/>
          <p:nvPr/>
        </p:nvSpPr>
        <p:spPr>
          <a:xfrm>
            <a:off x="529072" y="1971933"/>
            <a:ext cx="7643328" cy="3473291"/>
          </a:xfrm>
          <a:prstGeom prst="round2DiagRect">
            <a:avLst/>
          </a:prstGeom>
          <a:noFill/>
          <a:ln>
            <a:noFill/>
          </a:ln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s-ES_tradnl" altLang="es-DO" sz="2000" dirty="0" smtClean="0">
                <a:latin typeface="Calibri" pitchFamily="34" charset="0"/>
                <a:cs typeface="Osaka"/>
              </a:rPr>
              <a:t>Si el bien no cumple con la función para la que fue destinado, o no puede ser reparado satisfactoriamente, el titular de la garantía tiene derecho a:</a:t>
            </a:r>
            <a:endParaRPr lang="es-ES_tradnl" altLang="es-DO" sz="2000" dirty="0">
              <a:latin typeface="Calibri" pitchFamily="34" charset="0"/>
              <a:cs typeface="Osaka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s-ES_tradnl" altLang="es-DO" sz="2000" dirty="0">
              <a:latin typeface="Calibri" pitchFamily="34" charset="0"/>
              <a:cs typeface="Osaka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s-ES_tradnl" altLang="es-DO" sz="2000" dirty="0" smtClean="0">
                <a:latin typeface="Calibri" pitchFamily="34" charset="0"/>
                <a:cs typeface="Osaka"/>
              </a:rPr>
              <a:t> Sustituirlo por otro.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s-ES_tradnl" altLang="es-DO" sz="2000" dirty="0" smtClean="0">
              <a:latin typeface="Calibri" pitchFamily="34" charset="0"/>
              <a:cs typeface="Osaka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s-ES_tradnl" altLang="es-DO" sz="2000" dirty="0" smtClean="0">
                <a:latin typeface="Calibri" pitchFamily="34" charset="0"/>
                <a:cs typeface="Osaka"/>
              </a:rPr>
              <a:t> Recibir una rebaja en el precio.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s-ES_tradnl" altLang="es-DO" sz="2000" dirty="0" smtClean="0">
              <a:latin typeface="Calibri" pitchFamily="34" charset="0"/>
              <a:cs typeface="Osaka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s-ES_tradnl" altLang="es-DO" sz="2000" dirty="0" smtClean="0">
                <a:latin typeface="Calibri" pitchFamily="34" charset="0"/>
                <a:cs typeface="Osaka"/>
              </a:rPr>
              <a:t> Recibir la devolución del valor pagado.</a:t>
            </a:r>
            <a:endParaRPr lang="es-ES_tradnl" altLang="es-DO" sz="2000" dirty="0">
              <a:latin typeface="Calibri" pitchFamily="34" charset="0"/>
              <a:cs typeface="Osaka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s-ES_tradnl" altLang="es-DO" sz="2000" dirty="0">
              <a:latin typeface="Calibri" pitchFamily="34" charset="0"/>
              <a:cs typeface="Osaka"/>
            </a:endParaRPr>
          </a:p>
          <a:p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-27384"/>
            <a:ext cx="1139181" cy="764703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032" y="3861048"/>
            <a:ext cx="420052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35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93560"/>
            <a:ext cx="4690864" cy="634082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es-DO" sz="3200" b="1" dirty="0" smtClean="0">
                <a:solidFill>
                  <a:schemeClr val="bg1"/>
                </a:solidFill>
              </a:rPr>
              <a:t>Es importante:</a:t>
            </a:r>
            <a:endParaRPr lang="es-DO" sz="3200" b="1" dirty="0">
              <a:solidFill>
                <a:schemeClr val="bg1"/>
              </a:solidFill>
            </a:endParaRPr>
          </a:p>
        </p:txBody>
      </p:sp>
      <p:sp>
        <p:nvSpPr>
          <p:cNvPr id="11" name="10 Redondear rectángulo de esquina diagonal"/>
          <p:cNvSpPr/>
          <p:nvPr/>
        </p:nvSpPr>
        <p:spPr>
          <a:xfrm>
            <a:off x="179512" y="1484784"/>
            <a:ext cx="8346454" cy="4392692"/>
          </a:xfrm>
          <a:prstGeom prst="round2DiagRect">
            <a:avLst/>
          </a:prstGeom>
          <a:noFill/>
          <a:ln>
            <a:noFill/>
          </a:ln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s-ES_tradnl" altLang="es-DO" sz="2000" dirty="0">
                <a:latin typeface="Calibri" pitchFamily="34" charset="0"/>
                <a:cs typeface="Osaka"/>
              </a:rPr>
              <a:t>Conocer los derechos es el primer paso para exigirlos.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s-ES_tradnl" altLang="es-DO" sz="2000" dirty="0">
              <a:latin typeface="Calibri" pitchFamily="34" charset="0"/>
              <a:cs typeface="Osaka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s-ES_tradnl" altLang="es-DO" sz="2000" dirty="0">
                <a:latin typeface="Calibri" pitchFamily="34" charset="0"/>
                <a:cs typeface="Osaka"/>
              </a:rPr>
              <a:t>Los consumidores son una fuerza con la capacidad de modificar las conductas del mercado.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s-ES_tradnl" altLang="es-DO" sz="2000" dirty="0">
              <a:latin typeface="Calibri" pitchFamily="34" charset="0"/>
              <a:cs typeface="Osaka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s-ES_tradnl" altLang="es-DO" sz="2000" dirty="0">
                <a:latin typeface="Calibri" pitchFamily="34" charset="0"/>
                <a:cs typeface="Osaka"/>
              </a:rPr>
              <a:t>La tendencia actual del consumidor se orienta a tomar decisiones inteligentes de compra e inversión.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s-ES_tradnl" altLang="es-DO" sz="2000" dirty="0">
              <a:latin typeface="Calibri" pitchFamily="34" charset="0"/>
              <a:cs typeface="Osaka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s-ES_tradnl" altLang="es-DO" sz="2000" dirty="0">
                <a:latin typeface="Calibri" pitchFamily="34" charset="0"/>
                <a:cs typeface="Osaka"/>
              </a:rPr>
              <a:t>La información, la educación, exigir los derechos, son herramientas que convierten </a:t>
            </a:r>
            <a:r>
              <a:rPr lang="es-ES_tradnl" altLang="es-DO" sz="2000" dirty="0" smtClean="0">
                <a:latin typeface="Calibri" pitchFamily="34" charset="0"/>
                <a:cs typeface="Osaka"/>
              </a:rPr>
              <a:t>a los </a:t>
            </a:r>
            <a:r>
              <a:rPr lang="es-ES_tradnl" altLang="es-DO" sz="2000" dirty="0">
                <a:latin typeface="Calibri" pitchFamily="34" charset="0"/>
                <a:cs typeface="Osaka"/>
              </a:rPr>
              <a:t>consumidores, en consumidores inteligentes y razonables</a:t>
            </a:r>
            <a:r>
              <a:rPr lang="es-ES_tradnl" altLang="es-DO" sz="2000" dirty="0" smtClean="0">
                <a:latin typeface="Calibri" pitchFamily="34" charset="0"/>
                <a:cs typeface="Osaka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s-ES_tradnl" altLang="es-DO" sz="2000" dirty="0" smtClean="0">
              <a:latin typeface="Calibri" pitchFamily="34" charset="0"/>
              <a:cs typeface="Osaka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s-ES_tradnl" altLang="es-DO" sz="2000" dirty="0" smtClean="0">
                <a:latin typeface="Calibri" pitchFamily="34" charset="0"/>
                <a:cs typeface="Osaka"/>
              </a:rPr>
              <a:t>Si el proveedor te ofrece una solución inadecuada o no satisfactoria a un reclamo, asienta tu inconformidad en el Libro de Reclamaciones.</a:t>
            </a:r>
            <a:endParaRPr lang="es-ES_tradnl" altLang="es-DO" sz="2000" dirty="0">
              <a:latin typeface="Calibri" pitchFamily="34" charset="0"/>
              <a:cs typeface="Osaka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-27384"/>
            <a:ext cx="1139181" cy="76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54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096" y="460746"/>
            <a:ext cx="3456384" cy="2320182"/>
          </a:xfrm>
          <a:prstGeom prst="rect">
            <a:avLst/>
          </a:prstGeom>
        </p:spPr>
      </p:pic>
      <p:cxnSp>
        <p:nvCxnSpPr>
          <p:cNvPr id="6" name="2 Conector recto"/>
          <p:cNvCxnSpPr/>
          <p:nvPr/>
        </p:nvCxnSpPr>
        <p:spPr>
          <a:xfrm>
            <a:off x="8313738" y="9315450"/>
            <a:ext cx="1457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7 Conector recto"/>
          <p:cNvCxnSpPr/>
          <p:nvPr/>
        </p:nvCxnSpPr>
        <p:spPr>
          <a:xfrm>
            <a:off x="8313738" y="9505950"/>
            <a:ext cx="1457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8 Conector recto"/>
          <p:cNvCxnSpPr/>
          <p:nvPr/>
        </p:nvCxnSpPr>
        <p:spPr>
          <a:xfrm>
            <a:off x="8304213" y="9134475"/>
            <a:ext cx="1457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780928"/>
            <a:ext cx="2780928" cy="278092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206"/>
            <a:ext cx="9182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6520259"/>
            <a:ext cx="9182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219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704</Words>
  <Application>Microsoft Office PowerPoint</Application>
  <PresentationFormat>Presentación en pantalla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EXIGE TU GARNTÍA. Asegura tu inversión</vt:lpstr>
      <vt:lpstr>Derechos de los Consumidores</vt:lpstr>
      <vt:lpstr>¿Qué es la Garantía?</vt:lpstr>
      <vt:lpstr>Presentación de PowerPoint</vt:lpstr>
      <vt:lpstr>Presentación de PowerPoint</vt:lpstr>
      <vt:lpstr>¿Cómo reclamar la Garantía?</vt:lpstr>
      <vt:lpstr>¿Qué esperar si el bien no puede ser reparado?</vt:lpstr>
      <vt:lpstr>Es importante: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Educar a los niños para un consumo razonable y responsable</dc:title>
  <dc:creator>yuly mercedes</dc:creator>
  <cp:lastModifiedBy>Yuly Alexander Mercedes</cp:lastModifiedBy>
  <cp:revision>82</cp:revision>
  <cp:lastPrinted>2015-06-02T12:43:01Z</cp:lastPrinted>
  <dcterms:created xsi:type="dcterms:W3CDTF">2015-06-02T12:03:18Z</dcterms:created>
  <dcterms:modified xsi:type="dcterms:W3CDTF">2016-01-20T05:21:44Z</dcterms:modified>
</cp:coreProperties>
</file>